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8CF7A-854B-40E0-9635-654827B4B67E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D4A20-D431-41D8-9ADA-5C96F82D16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34E331-11E3-4E1E-9F90-5ECD353B155A}" type="slidenum">
              <a:rPr lang="en-US"/>
              <a:pPr/>
              <a:t>1</a:t>
            </a:fld>
            <a:endParaRPr lang="en-U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8636EE-9E29-46FF-A913-C3056D38F99F}" type="slidenum">
              <a:rPr lang="en-US"/>
              <a:pPr/>
              <a:t>2</a:t>
            </a:fld>
            <a:endParaRPr lang="en-U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40D819-3B1C-4364-9D7A-211533C1E33C}" type="slidenum">
              <a:rPr lang="en-US"/>
              <a:pPr/>
              <a:t>3</a:t>
            </a:fld>
            <a:endParaRPr lang="en-US"/>
          </a:p>
        </p:txBody>
      </p:sp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15851F-DB91-4CDE-A0B6-9A404C6D1FF6}" type="slidenum">
              <a:rPr lang="en-US"/>
              <a:pPr/>
              <a:t>4</a:t>
            </a:fld>
            <a:endParaRPr lang="en-US"/>
          </a:p>
        </p:txBody>
      </p:sp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12CC32-3EF6-4870-9058-5C163826C218}" type="slidenum">
              <a:rPr lang="en-US"/>
              <a:pPr/>
              <a:t>5</a:t>
            </a:fld>
            <a:endParaRPr lang="en-US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5747B-334A-4DCE-81C2-638ECE348961}" type="slidenum">
              <a:rPr lang="en-US"/>
              <a:pPr/>
              <a:t>6</a:t>
            </a:fld>
            <a:endParaRPr lang="en-US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8CDEAF-4F25-4445-A7F3-397D24F3A2C9}" type="slidenum">
              <a:rPr lang="en-US"/>
              <a:pPr/>
              <a:t>7</a:t>
            </a:fld>
            <a:endParaRPr lang="en-US"/>
          </a:p>
        </p:txBody>
      </p:sp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21003-DE2C-408A-9FAA-47AC2409135C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E5140-E93D-4B42-A3CB-0A039D57F1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wmf"/><Relationship Id="rId5" Type="http://schemas.openxmlformats.org/officeDocument/2006/relationships/hyperlink" Target="file:///C:\Documents%20and%20Settings\lenoksen\Desktop\US%20History%20II\USII%20Class%20Notes\12.%20Vietnam\Vietnam%20Video\Ho_Chi_Minh_Gains_Power_in_Vietnam.mov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lenoksen\Desktop\US%20History%20II\USII%20Class%20Notes\12.%20Vietnam\Vietnam%20Video\First_Indochina_War.mo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file:///C:\Documents%20and%20Settings\lenoksen\Desktop\US%20History%20II\USII%20Class%20Notes\12.%20Vietnam\Vietnam%20Video\North_Vietnam_Fights_for_Reunification.mov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3.png"/><Relationship Id="rId9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http://www.americaslibrary.gov/assets/aa/king/aa_king_selma_2_e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US" sz="2800" dirty="0">
                <a:latin typeface="Algerian" pitchFamily="82" charset="0"/>
              </a:rPr>
              <a:t>Brainstorm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8485188" cy="541020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81000" y="1219200"/>
            <a:ext cx="2667000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Where is Vietnam?  What nations are around it?  </a:t>
            </a:r>
            <a:r>
              <a:rPr lang="en-US" u="sng"/>
              <a:t>Geography</a:t>
            </a:r>
            <a:r>
              <a:rPr lang="en-US"/>
              <a:t>?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429000" y="1143000"/>
            <a:ext cx="2286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Why do you think the U.S.A got involved?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19800" y="1219200"/>
            <a:ext cx="2590800" cy="11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What else do you know? </a:t>
            </a:r>
          </a:p>
          <a:p>
            <a:pPr algn="ctr"/>
            <a:r>
              <a:rPr lang="en-US"/>
              <a:t>Does this situation sound familiar?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7" grpId="0" animBg="1"/>
      <p:bldP spid="3078" grpId="0"/>
      <p:bldP spid="30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133600"/>
          </a:xfr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/>
          <a:lstStyle/>
          <a:p>
            <a:r>
              <a:rPr lang="en-US" dirty="0">
                <a:latin typeface="Algerian" pitchFamily="82" charset="0"/>
              </a:rPr>
              <a:t>The Vietnam War</a:t>
            </a:r>
            <a:r>
              <a:rPr lang="en-US" dirty="0">
                <a:latin typeface="Baveuse" pitchFamily="2" charset="0"/>
              </a:rPr>
              <a:t/>
            </a:r>
            <a:br>
              <a:rPr lang="en-US" dirty="0">
                <a:latin typeface="Baveuse" pitchFamily="2" charset="0"/>
              </a:rPr>
            </a:br>
            <a:r>
              <a:rPr lang="en-US" sz="4000" u="sng" dirty="0"/>
              <a:t>Part 1</a:t>
            </a:r>
            <a:r>
              <a:rPr lang="en-US" sz="4000" dirty="0"/>
              <a:t>:  Tensions Build </a:t>
            </a:r>
            <a:br>
              <a:rPr lang="en-US" sz="4000" dirty="0"/>
            </a:br>
            <a:r>
              <a:rPr lang="en-US" sz="4000" dirty="0"/>
              <a:t>1945-1956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819400"/>
            <a:ext cx="7162800" cy="3810000"/>
          </a:xfrm>
          <a:solidFill>
            <a:srgbClr val="FF0000"/>
          </a:solidFill>
          <a:ln w="76200" cmpd="tri"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1.)  How did </a:t>
            </a:r>
            <a:r>
              <a:rPr lang="en-US" sz="40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nationalism</a:t>
            </a:r>
            <a:r>
              <a:rPr lang="en-US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lead to the </a:t>
            </a:r>
            <a:r>
              <a:rPr lang="en-US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Vietnam </a:t>
            </a:r>
            <a:r>
              <a:rPr lang="en-US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War?</a:t>
            </a:r>
          </a:p>
          <a:p>
            <a:pPr algn="l"/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2.)  How did the </a:t>
            </a:r>
            <a:r>
              <a:rPr lang="en-US" sz="40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U.S</a:t>
            </a:r>
            <a:r>
              <a:rPr lang="en-US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become </a:t>
            </a:r>
            <a:r>
              <a:rPr lang="en-US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involved in </a:t>
            </a:r>
            <a:r>
              <a:rPr lang="en-US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Vietnam War? </a:t>
            </a:r>
            <a:endParaRPr lang="en-US" sz="4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90600"/>
            <a:ext cx="4038600" cy="5638800"/>
          </a:xfr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500" u="sng" dirty="0">
                <a:latin typeface="Times New Roman" pitchFamily="18" charset="0"/>
              </a:rPr>
              <a:t>Vietnam’s Past =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500" u="sng" dirty="0">
                <a:latin typeface="Times New Roman" pitchFamily="18" charset="0"/>
              </a:rPr>
              <a:t>Foreign Control!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500" dirty="0">
                <a:latin typeface="Times New Roman" pitchFamily="18" charset="0"/>
              </a:rPr>
              <a:t>China, France, Japan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500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>
                <a:latin typeface="Times New Roman" pitchFamily="18" charset="0"/>
              </a:rPr>
              <a:t>Rise of </a:t>
            </a:r>
            <a:r>
              <a:rPr lang="en-US" sz="2500" b="1" u="sng" dirty="0">
                <a:latin typeface="Times New Roman" pitchFamily="18" charset="0"/>
              </a:rPr>
              <a:t>Nationalism</a:t>
            </a:r>
            <a:r>
              <a:rPr lang="en-US" sz="2500" dirty="0">
                <a:latin typeface="Times New Roman" pitchFamily="18" charset="0"/>
              </a:rPr>
              <a:t>:  </a:t>
            </a:r>
          </a:p>
          <a:p>
            <a:pPr lvl="1">
              <a:lnSpc>
                <a:spcPct val="90000"/>
              </a:lnSpc>
            </a:pPr>
            <a:r>
              <a:rPr lang="en-US" sz="2500" dirty="0">
                <a:latin typeface="Times New Roman" pitchFamily="18" charset="0"/>
              </a:rPr>
              <a:t>young leader, </a:t>
            </a:r>
            <a:r>
              <a:rPr lang="en-US" sz="2500" b="1" u="sng" dirty="0">
                <a:latin typeface="Times New Roman" pitchFamily="18" charset="0"/>
              </a:rPr>
              <a:t>Ho Chi Minh</a:t>
            </a:r>
            <a:r>
              <a:rPr lang="en-US" sz="2500" dirty="0">
                <a:latin typeface="Times New Roman" pitchFamily="18" charset="0"/>
              </a:rPr>
              <a:t> is determined to make Vietnam independent.</a:t>
            </a:r>
          </a:p>
          <a:p>
            <a:pPr lvl="1">
              <a:lnSpc>
                <a:spcPct val="90000"/>
              </a:lnSpc>
            </a:pPr>
            <a:r>
              <a:rPr lang="en-US" sz="2500" dirty="0">
                <a:latin typeface="Times New Roman" pitchFamily="18" charset="0"/>
              </a:rPr>
              <a:t>Minh’s flaw…he’s </a:t>
            </a:r>
            <a:r>
              <a:rPr lang="en-US" sz="2500" b="1" u="sng" dirty="0">
                <a:latin typeface="Times New Roman" pitchFamily="18" charset="0"/>
              </a:rPr>
              <a:t>communist</a:t>
            </a:r>
            <a:r>
              <a:rPr lang="en-US" sz="2500" dirty="0">
                <a:latin typeface="Times New Roman" pitchFamily="18" charset="0"/>
              </a:rPr>
              <a:t>!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500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>
                <a:latin typeface="Times New Roman" pitchFamily="18" charset="0"/>
              </a:rPr>
              <a:t>After WWII Japan leaves, but France wants back in.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563563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Algerian" pitchFamily="82" charset="0"/>
              </a:rPr>
              <a:t>1.)  How did nationalism lead to the Vietnam War?</a:t>
            </a:r>
          </a:p>
        </p:txBody>
      </p:sp>
      <p:pic>
        <p:nvPicPr>
          <p:cNvPr id="4107" name="Picture 11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3" cstate="print">
            <a:lum bright="-8000"/>
          </a:blip>
          <a:srcRect/>
          <a:stretch>
            <a:fillRect/>
          </a:stretch>
        </p:blipFill>
        <p:spPr>
          <a:xfrm>
            <a:off x="457200" y="990600"/>
            <a:ext cx="4038600" cy="5638800"/>
          </a:xfrm>
          <a:noFill/>
          <a:ln/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4" cstate="print"/>
          <a:srcRect b="7225"/>
          <a:stretch>
            <a:fillRect/>
          </a:stretch>
        </p:blipFill>
        <p:spPr bwMode="auto">
          <a:xfrm>
            <a:off x="228600" y="3352800"/>
            <a:ext cx="2614613" cy="2968625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09" name="Picture 13" descr="j0222019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638800"/>
            <a:ext cx="814388" cy="8175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uild="p" animBg="1"/>
      <p:bldP spid="41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80" name="Object 36"/>
          <p:cNvGraphicFramePr>
            <a:graphicFrameLocks noChangeAspect="1"/>
          </p:cNvGraphicFramePr>
          <p:nvPr>
            <p:ph idx="1"/>
          </p:nvPr>
        </p:nvGraphicFramePr>
        <p:xfrm>
          <a:off x="304800" y="5087938"/>
          <a:ext cx="2590800" cy="1617662"/>
        </p:xfrm>
        <a:graphic>
          <a:graphicData uri="http://schemas.openxmlformats.org/presentationml/2006/ole">
            <p:oleObj spid="_x0000_s1026" name="Bitmap Image" r:id="rId4" imgW="1362265" imgH="971686" progId="Paint.Picture">
              <p:embed/>
            </p:oleObj>
          </a:graphicData>
        </a:graphic>
      </p:graphicFrame>
      <p:sp>
        <p:nvSpPr>
          <p:cNvPr id="6155" name="Rectangle 11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868362"/>
          </a:xfr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3800" dirty="0"/>
              <a:t>2.)</a:t>
            </a:r>
            <a:r>
              <a:rPr lang="en-US" sz="2400" dirty="0">
                <a:latin typeface="Algerian" pitchFamily="82" charset="0"/>
              </a:rPr>
              <a:t>How did the </a:t>
            </a:r>
            <a:r>
              <a:rPr lang="en-US" sz="2400" b="1" u="sng" dirty="0">
                <a:latin typeface="Algerian" pitchFamily="82" charset="0"/>
              </a:rPr>
              <a:t>U.S</a:t>
            </a:r>
            <a:r>
              <a:rPr lang="en-US" sz="2400" dirty="0">
                <a:latin typeface="Algerian" pitchFamily="82" charset="0"/>
              </a:rPr>
              <a:t>. become involved in the Vietnam War?</a:t>
            </a:r>
            <a:r>
              <a:rPr lang="en-US" sz="3600" dirty="0">
                <a:latin typeface="Algerian" pitchFamily="82" charset="0"/>
              </a:rPr>
              <a:t> 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41325" y="1179513"/>
            <a:ext cx="8169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28600" y="1371600"/>
            <a:ext cx="8724900" cy="384720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 dirty="0"/>
              <a:t>1946 = </a:t>
            </a:r>
            <a:r>
              <a:rPr lang="en-US" sz="2800" b="1" u="sng" dirty="0" smtClean="0"/>
              <a:t>French-Vietminh War</a:t>
            </a:r>
            <a:endParaRPr lang="en-US" sz="2800" b="1" u="sng" dirty="0"/>
          </a:p>
          <a:p>
            <a:pPr lvl="1">
              <a:buFontTx/>
              <a:buChar char="•"/>
            </a:pPr>
            <a:r>
              <a:rPr lang="en-US" sz="2800" b="1" u="sng" dirty="0" smtClean="0"/>
              <a:t>Vietminh </a:t>
            </a:r>
            <a:r>
              <a:rPr lang="en-US" sz="2800" b="1" u="sng" dirty="0"/>
              <a:t>= </a:t>
            </a:r>
            <a:r>
              <a:rPr lang="en-US" sz="2800" dirty="0"/>
              <a:t>Ho Chi Minh’s troops</a:t>
            </a:r>
          </a:p>
          <a:p>
            <a:pPr lvl="1">
              <a:buFontTx/>
              <a:buChar char="•"/>
            </a:pPr>
            <a:r>
              <a:rPr lang="en-US" sz="2800" dirty="0"/>
              <a:t>U.S. did not think France should control Vietnam, but what was the alternative?...Communism</a:t>
            </a:r>
            <a:r>
              <a:rPr lang="en-US" sz="2800" dirty="0" smtClean="0"/>
              <a:t>?</a:t>
            </a:r>
            <a:br>
              <a:rPr lang="en-US" sz="2800" dirty="0" smtClean="0"/>
            </a:br>
            <a:endParaRPr lang="en-US" sz="2800" dirty="0"/>
          </a:p>
          <a:p>
            <a:pPr>
              <a:buFontTx/>
              <a:buChar char="•"/>
            </a:pPr>
            <a:r>
              <a:rPr lang="en-US" sz="2800" dirty="0"/>
              <a:t>America sides with France=  We are protecting against the </a:t>
            </a:r>
            <a:r>
              <a:rPr lang="en-US" sz="2800" b="1" u="sng" dirty="0"/>
              <a:t>domino </a:t>
            </a:r>
            <a:r>
              <a:rPr lang="en-US" sz="2800" b="1" u="sng" dirty="0" smtClean="0"/>
              <a:t>theory</a:t>
            </a:r>
            <a:r>
              <a:rPr lang="en-US" sz="2800" u="sng" dirty="0" smtClean="0"/>
              <a:t> </a:t>
            </a:r>
            <a:r>
              <a:rPr lang="en-US" sz="2000" u="sng" dirty="0" smtClean="0"/>
              <a:t>(belief that if Vietnam fell to communism, other Southeast Asia nations would too)</a:t>
            </a:r>
            <a:endParaRPr lang="en-US" sz="2800" b="1" u="sng" dirty="0"/>
          </a:p>
          <a:p>
            <a:pPr lvl="1">
              <a:buFontTx/>
              <a:buChar char="•"/>
            </a:pPr>
            <a:r>
              <a:rPr lang="en-US" sz="2800" dirty="0"/>
              <a:t>By 1954, U.S. paying ¾ the cost of the war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974725" y="4913313"/>
            <a:ext cx="1235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6172200" y="5926138"/>
            <a:ext cx="2713038" cy="660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3300"/>
                </a:solidFill>
                <a:latin typeface="Georgia" pitchFamily="18" charset="0"/>
              </a:rPr>
              <a:t>Vietnam??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6172200" y="5087938"/>
            <a:ext cx="1395413" cy="6508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Georgia" pitchFamily="18" charset="0"/>
              </a:rPr>
              <a:t>Korea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4648200" y="5087938"/>
            <a:ext cx="1387475" cy="6508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Georgia" pitchFamily="18" charset="0"/>
              </a:rPr>
              <a:t>China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124200" y="5087938"/>
            <a:ext cx="1365250" cy="641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Georgia" pitchFamily="18" charset="0"/>
              </a:rPr>
              <a:t>USSR</a:t>
            </a: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7672388" y="5105400"/>
            <a:ext cx="1236662" cy="6508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Georgia" pitchFamily="18" charset="0"/>
              </a:rPr>
              <a:t>Cuba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5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70" decel="100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770" decel="100000"/>
                                        <p:tgtEl>
                                          <p:spTgt spid="61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5" dur="77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7" dur="77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animBg="1"/>
      <p:bldP spid="6158" grpId="0" build="p" animBg="1"/>
      <p:bldP spid="6171" grpId="0" animBg="1"/>
      <p:bldP spid="6167" grpId="0" animBg="1"/>
      <p:bldP spid="6169" grpId="0" animBg="1"/>
      <p:bldP spid="6170" grpId="0" animBg="1"/>
      <p:bldP spid="61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1371600"/>
            <a:ext cx="8724900" cy="52451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 b="1" u="sng" dirty="0"/>
              <a:t>1954</a:t>
            </a:r>
            <a:r>
              <a:rPr lang="en-US" sz="2800" dirty="0"/>
              <a:t>:  </a:t>
            </a:r>
            <a:r>
              <a:rPr lang="en-US" sz="2800" dirty="0" smtClean="0"/>
              <a:t>Vietminh’s </a:t>
            </a:r>
            <a:r>
              <a:rPr lang="en-US" sz="2800" b="1" u="sng" dirty="0"/>
              <a:t>guerrilla tactics</a:t>
            </a:r>
            <a:r>
              <a:rPr lang="en-US" sz="2800" dirty="0"/>
              <a:t> = wearing down </a:t>
            </a:r>
          </a:p>
          <a:p>
            <a:r>
              <a:rPr lang="en-US" sz="2800" dirty="0"/>
              <a:t>	   France’s </a:t>
            </a:r>
            <a:r>
              <a:rPr lang="en-US" sz="2800" dirty="0" smtClean="0"/>
              <a:t>military with ambushes and hit-and-runs</a:t>
            </a:r>
            <a:endParaRPr lang="en-US" sz="2800" dirty="0"/>
          </a:p>
          <a:p>
            <a:endParaRPr lang="en-US" sz="2800" dirty="0"/>
          </a:p>
          <a:p>
            <a:r>
              <a:rPr lang="en-US" sz="2800" b="1" u="sng" dirty="0"/>
              <a:t>May 7, 1954</a:t>
            </a:r>
            <a:r>
              <a:rPr lang="en-US" sz="2800" dirty="0"/>
              <a:t> = </a:t>
            </a:r>
            <a:r>
              <a:rPr lang="en-US" sz="2800" b="1" u="sng" dirty="0" err="1"/>
              <a:t>Dien</a:t>
            </a:r>
            <a:r>
              <a:rPr lang="en-US" sz="2800" b="1" u="sng" dirty="0"/>
              <a:t> Bien </a:t>
            </a:r>
            <a:r>
              <a:rPr lang="en-US" sz="2800" b="1" u="sng" dirty="0" err="1"/>
              <a:t>Phu</a:t>
            </a:r>
            <a:r>
              <a:rPr lang="en-US" sz="2800" dirty="0"/>
              <a:t> (French Battle Post)</a:t>
            </a:r>
          </a:p>
          <a:p>
            <a:pPr lvl="2">
              <a:buFontTx/>
              <a:buChar char="•"/>
            </a:pPr>
            <a:r>
              <a:rPr lang="en-US" sz="2800" dirty="0" smtClean="0"/>
              <a:t>Vietminh </a:t>
            </a:r>
            <a:r>
              <a:rPr lang="en-US" sz="2800" dirty="0"/>
              <a:t>attack and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b="1" u="sng" dirty="0"/>
              <a:t>defeat France</a:t>
            </a:r>
          </a:p>
          <a:p>
            <a:endParaRPr lang="en-US" sz="2800" dirty="0"/>
          </a:p>
          <a:p>
            <a:r>
              <a:rPr lang="en-US" sz="2800" b="1" u="sng" dirty="0"/>
              <a:t>Geneva Accord</a:t>
            </a:r>
            <a:r>
              <a:rPr lang="en-US" sz="2800" dirty="0"/>
              <a:t> = Peace Agreement</a:t>
            </a:r>
          </a:p>
          <a:p>
            <a:r>
              <a:rPr lang="en-US" sz="2800" dirty="0"/>
              <a:t>1.)  Vietnam would be temporarily divided @ the </a:t>
            </a:r>
          </a:p>
          <a:p>
            <a:r>
              <a:rPr lang="en-US" sz="2800" dirty="0"/>
              <a:t>     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17</a:t>
            </a:r>
            <a:r>
              <a:rPr lang="en-US" sz="28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Parallel</a:t>
            </a:r>
          </a:p>
          <a:p>
            <a:r>
              <a:rPr lang="en-US" sz="2800" dirty="0"/>
              <a:t>	</a:t>
            </a:r>
            <a:r>
              <a:rPr lang="en-US" sz="2800" b="1" u="sng" dirty="0"/>
              <a:t>North = Ho Chi Minh (communist)</a:t>
            </a:r>
          </a:p>
          <a:p>
            <a:r>
              <a:rPr lang="en-US" sz="2800" b="1" dirty="0"/>
              <a:t>	</a:t>
            </a:r>
            <a:r>
              <a:rPr lang="en-US" sz="2800" b="1" u="sng" dirty="0"/>
              <a:t>South= Ngo </a:t>
            </a:r>
            <a:r>
              <a:rPr lang="en-US" sz="2800" b="1" u="sng" dirty="0" err="1"/>
              <a:t>Dinh</a:t>
            </a:r>
            <a:r>
              <a:rPr lang="en-US" sz="2800" b="1" u="sng" dirty="0"/>
              <a:t> Diem (pro-West)</a:t>
            </a:r>
          </a:p>
          <a:p>
            <a:r>
              <a:rPr lang="en-US" sz="2800" dirty="0"/>
              <a:t>2.)  Cambodia = independent</a:t>
            </a:r>
            <a:endParaRPr lang="en-US" sz="2800" b="1" u="sng" dirty="0"/>
          </a:p>
        </p:txBody>
      </p:sp>
      <p:pic>
        <p:nvPicPr>
          <p:cNvPr id="13318" name="Picture 6" descr="j0222019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3413" y="5964238"/>
            <a:ext cx="890587" cy="893762"/>
          </a:xfrm>
          <a:prstGeom prst="rect">
            <a:avLst/>
          </a:prstGeom>
          <a:noFill/>
        </p:spPr>
      </p:pic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274638"/>
            <a:ext cx="9144000" cy="868362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800" dirty="0">
                <a:solidFill>
                  <a:schemeClr val="tx2"/>
                </a:solidFill>
              </a:rPr>
              <a:t>2.)</a:t>
            </a:r>
            <a:r>
              <a:rPr lang="en-US" sz="2400" dirty="0">
                <a:solidFill>
                  <a:schemeClr val="tx2"/>
                </a:solidFill>
                <a:latin typeface="Algerian" pitchFamily="82" charset="0"/>
              </a:rPr>
              <a:t>How did the </a:t>
            </a:r>
            <a:r>
              <a:rPr lang="en-US" sz="2400" b="1" u="sng" dirty="0">
                <a:solidFill>
                  <a:schemeClr val="tx2"/>
                </a:solidFill>
                <a:latin typeface="Algerian" pitchFamily="82" charset="0"/>
              </a:rPr>
              <a:t>U.S</a:t>
            </a:r>
            <a:r>
              <a:rPr lang="en-US" sz="2400" dirty="0">
                <a:solidFill>
                  <a:schemeClr val="tx2"/>
                </a:solidFill>
                <a:latin typeface="Algerian" pitchFamily="82" charset="0"/>
              </a:rPr>
              <a:t>. become involved in the Vietnam War? </a:t>
            </a:r>
            <a:endParaRPr lang="en-US" sz="3800" dirty="0">
              <a:solidFill>
                <a:schemeClr val="tx2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3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3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 animBg="1"/>
      <p:bldP spid="133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 l="46725" t="15382" r="20003" b="38559"/>
          <a:stretch>
            <a:fillRect/>
          </a:stretch>
        </p:blipFill>
        <p:spPr bwMode="auto">
          <a:xfrm>
            <a:off x="457200" y="3352800"/>
            <a:ext cx="3028950" cy="327025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4" cstate="print"/>
          <a:srcRect b="7225"/>
          <a:stretch>
            <a:fillRect/>
          </a:stretch>
        </p:blipFill>
        <p:spPr bwMode="auto">
          <a:xfrm>
            <a:off x="685800" y="152400"/>
            <a:ext cx="2614613" cy="2968625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5" cstate="print">
            <a:lum bright="-8000"/>
          </a:blip>
          <a:srcRect l="26282" r="3883" b="52599"/>
          <a:stretch>
            <a:fillRect/>
          </a:stretch>
        </p:blipFill>
        <p:spPr bwMode="auto">
          <a:xfrm>
            <a:off x="3810000" y="304800"/>
            <a:ext cx="2819400" cy="26733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5" cstate="print">
            <a:lum bright="-8000"/>
          </a:blip>
          <a:srcRect l="22473" t="44527" r="7619"/>
          <a:stretch>
            <a:fillRect/>
          </a:stretch>
        </p:blipFill>
        <p:spPr bwMode="auto">
          <a:xfrm>
            <a:off x="3810000" y="3429000"/>
            <a:ext cx="2822575" cy="31273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6907578" y="381000"/>
            <a:ext cx="186140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lgerian" pitchFamily="82" charset="0"/>
              </a:rPr>
              <a:t>Ho Chi 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  <a:latin typeface="Algerian" pitchFamily="82" charset="0"/>
              </a:rPr>
              <a:t>Minh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6692484" y="3886200"/>
            <a:ext cx="251543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lgerian" pitchFamily="82" charset="0"/>
              </a:rPr>
              <a:t>Ngo </a:t>
            </a:r>
            <a:r>
              <a:rPr lang="en-US" sz="4000" dirty="0" err="1">
                <a:solidFill>
                  <a:schemeClr val="bg1"/>
                </a:solidFill>
                <a:latin typeface="Algerian" pitchFamily="82" charset="0"/>
              </a:rPr>
              <a:t>Dinh</a:t>
            </a:r>
            <a:r>
              <a:rPr lang="en-US" sz="4000" dirty="0">
                <a:solidFill>
                  <a:schemeClr val="bg1"/>
                </a:solidFill>
                <a:latin typeface="Algerian" pitchFamily="82" charset="0"/>
              </a:rPr>
              <a:t> 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  <a:latin typeface="Algerian" pitchFamily="82" charset="0"/>
              </a:rPr>
              <a:t>Diem</a:t>
            </a:r>
          </a:p>
        </p:txBody>
      </p:sp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1676400"/>
            <a:ext cx="14478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5334000"/>
            <a:ext cx="16002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92" name="Picture 12" descr="j0222019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286000"/>
            <a:ext cx="814388" cy="8175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46085" grpId="0" animBg="1"/>
      <p:bldP spid="46086" grpId="0"/>
      <p:bldP spid="460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3200400"/>
            <a:ext cx="2286000" cy="2286000"/>
          </a:xfrm>
          <a:noFill/>
          <a:ln/>
        </p:spPr>
      </p:pic>
      <p:pic>
        <p:nvPicPr>
          <p:cNvPr id="131075" name="Picture 3" descr="vert"/>
          <p:cNvPicPr>
            <a:picLocks noChangeAspect="1" noChangeArrowheads="1"/>
          </p:cNvPicPr>
          <p:nvPr/>
        </p:nvPicPr>
        <p:blipFill>
          <a:blip r:embed="rId4" cstate="print"/>
          <a:srcRect r="4913" b="-1089"/>
          <a:stretch>
            <a:fillRect/>
          </a:stretch>
        </p:blipFill>
        <p:spPr bwMode="auto">
          <a:xfrm>
            <a:off x="3581400" y="1905000"/>
            <a:ext cx="1905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6" name="Picture 4" descr="2395-2-photo"/>
          <p:cNvPicPr>
            <a:picLocks noChangeAspect="1" noChangeArrowheads="1"/>
          </p:cNvPicPr>
          <p:nvPr/>
        </p:nvPicPr>
        <p:blipFill>
          <a:blip r:embed="rId5" cstate="print"/>
          <a:srcRect b="11281"/>
          <a:stretch>
            <a:fillRect/>
          </a:stretch>
        </p:blipFill>
        <p:spPr bwMode="auto">
          <a:xfrm>
            <a:off x="6726238" y="4114800"/>
            <a:ext cx="20510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077" name="Picture 5" descr="http://www.americaslibrary.gov/assets/aa/king/aa_king_selma_2_e.jpg"/>
          <p:cNvPicPr>
            <a:picLocks noChangeAspect="1" noChangeArrowheads="1"/>
          </p:cNvPicPr>
          <p:nvPr/>
        </p:nvPicPr>
        <p:blipFill>
          <a:blip r:embed="rId6" r:link="rId7" cstate="print"/>
          <a:srcRect b="16447"/>
          <a:stretch>
            <a:fillRect/>
          </a:stretch>
        </p:blipFill>
        <p:spPr bwMode="auto">
          <a:xfrm>
            <a:off x="5257800" y="609600"/>
            <a:ext cx="18065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078" name="Rectangle 6"/>
          <p:cNvSpPr>
            <a:spLocks noChangeArrowheads="1"/>
          </p:cNvSpPr>
          <p:nvPr/>
        </p:nvSpPr>
        <p:spPr bwMode="auto">
          <a:xfrm>
            <a:off x="609600" y="0"/>
            <a:ext cx="7848600" cy="563563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2.)  U.S. </a:t>
            </a:r>
            <a:r>
              <a:rPr lang="en-US" sz="4000" u="sng">
                <a:solidFill>
                  <a:schemeClr val="tx2"/>
                </a:solidFill>
              </a:rPr>
              <a:t>EARLY</a:t>
            </a:r>
            <a:r>
              <a:rPr lang="en-US" sz="4000">
                <a:solidFill>
                  <a:schemeClr val="tx2"/>
                </a:solidFill>
              </a:rPr>
              <a:t> Involvement</a:t>
            </a:r>
          </a:p>
        </p:txBody>
      </p:sp>
      <p:pic>
        <p:nvPicPr>
          <p:cNvPr id="131079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8" cstate="print"/>
          <a:srcRect l="12903" r="9677"/>
          <a:stretch>
            <a:fillRect/>
          </a:stretch>
        </p:blipFill>
        <p:spPr>
          <a:xfrm>
            <a:off x="228600" y="4572000"/>
            <a:ext cx="1666875" cy="2014538"/>
          </a:xfrm>
          <a:noFill/>
          <a:ln/>
        </p:spPr>
      </p:pic>
      <p:sp>
        <p:nvSpPr>
          <p:cNvPr id="131080" name="Line 8"/>
          <p:cNvSpPr>
            <a:spLocks noChangeShapeType="1"/>
          </p:cNvSpPr>
          <p:nvPr/>
        </p:nvSpPr>
        <p:spPr bwMode="auto">
          <a:xfrm flipV="1">
            <a:off x="457200" y="2133600"/>
            <a:ext cx="6248400" cy="4495800"/>
          </a:xfrm>
          <a:prstGeom prst="line">
            <a:avLst/>
          </a:prstGeom>
          <a:noFill/>
          <a:ln w="82550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1" name="Line 9"/>
          <p:cNvSpPr>
            <a:spLocks noChangeShapeType="1"/>
          </p:cNvSpPr>
          <p:nvPr/>
        </p:nvSpPr>
        <p:spPr bwMode="auto">
          <a:xfrm>
            <a:off x="7315200" y="2133600"/>
            <a:ext cx="762000" cy="1905000"/>
          </a:xfrm>
          <a:prstGeom prst="line">
            <a:avLst/>
          </a:prstGeom>
          <a:noFill/>
          <a:ln w="95250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2" name="Oval 10"/>
          <p:cNvSpPr>
            <a:spLocks noChangeArrowheads="1"/>
          </p:cNvSpPr>
          <p:nvPr/>
        </p:nvSpPr>
        <p:spPr bwMode="auto">
          <a:xfrm>
            <a:off x="7239000" y="1066800"/>
            <a:ext cx="10668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1968</a:t>
            </a:r>
          </a:p>
        </p:txBody>
      </p:sp>
      <p:sp>
        <p:nvSpPr>
          <p:cNvPr id="131083" name="Oval 11"/>
          <p:cNvSpPr>
            <a:spLocks noChangeArrowheads="1"/>
          </p:cNvSpPr>
          <p:nvPr/>
        </p:nvSpPr>
        <p:spPr bwMode="auto">
          <a:xfrm>
            <a:off x="5181600" y="2438400"/>
            <a:ext cx="10668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1965</a:t>
            </a:r>
          </a:p>
        </p:txBody>
      </p:sp>
      <p:sp>
        <p:nvSpPr>
          <p:cNvPr id="131084" name="Oval 12"/>
          <p:cNvSpPr>
            <a:spLocks noChangeArrowheads="1"/>
          </p:cNvSpPr>
          <p:nvPr/>
        </p:nvSpPr>
        <p:spPr bwMode="auto">
          <a:xfrm>
            <a:off x="8077200" y="5791200"/>
            <a:ext cx="1066800" cy="838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1975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31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1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0" grpId="0" animBg="1"/>
      <p:bldP spid="131081" grpId="0" animBg="1"/>
      <p:bldP spid="131082" grpId="0" animBg="1"/>
      <p:bldP spid="131083" grpId="0" animBg="1"/>
      <p:bldP spid="13108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208</Words>
  <Application>Microsoft Office PowerPoint</Application>
  <PresentationFormat>On-screen Show (4:3)</PresentationFormat>
  <Paragraphs>58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Bitmap Image</vt:lpstr>
      <vt:lpstr>Brainstorm</vt:lpstr>
      <vt:lpstr>The Vietnam War Part 1:  Tensions Build  1945-1956</vt:lpstr>
      <vt:lpstr>Slide 3</vt:lpstr>
      <vt:lpstr>2.)How did the U.S. become involved in the Vietnam War? </vt:lpstr>
      <vt:lpstr>Slide 5</vt:lpstr>
      <vt:lpstr>Slide 6</vt:lpstr>
      <vt:lpstr>Slide 7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4</cp:revision>
  <dcterms:created xsi:type="dcterms:W3CDTF">2013-04-04T14:08:54Z</dcterms:created>
  <dcterms:modified xsi:type="dcterms:W3CDTF">2013-04-04T15:16:42Z</dcterms:modified>
</cp:coreProperties>
</file>